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2" r:id="rId1"/>
    <p:sldMasterId id="2147483693" r:id="rId2"/>
  </p:sldMasterIdLst>
  <p:notesMasterIdLst>
    <p:notesMasterId r:id="rId37"/>
  </p:notesMasterIdLst>
  <p:sldIdLst>
    <p:sldId id="275" r:id="rId3"/>
    <p:sldId id="308" r:id="rId4"/>
    <p:sldId id="258" r:id="rId5"/>
    <p:sldId id="276" r:id="rId6"/>
    <p:sldId id="315" r:id="rId7"/>
    <p:sldId id="313" r:id="rId8"/>
    <p:sldId id="262" r:id="rId9"/>
    <p:sldId id="316" r:id="rId10"/>
    <p:sldId id="319" r:id="rId11"/>
    <p:sldId id="321" r:id="rId12"/>
    <p:sldId id="320" r:id="rId13"/>
    <p:sldId id="335" r:id="rId14"/>
    <p:sldId id="336" r:id="rId15"/>
    <p:sldId id="337" r:id="rId16"/>
    <p:sldId id="338" r:id="rId17"/>
    <p:sldId id="339" r:id="rId18"/>
    <p:sldId id="340" r:id="rId19"/>
    <p:sldId id="344" r:id="rId20"/>
    <p:sldId id="345" r:id="rId21"/>
    <p:sldId id="346" r:id="rId22"/>
    <p:sldId id="322" r:id="rId23"/>
    <p:sldId id="323" r:id="rId24"/>
    <p:sldId id="324" r:id="rId25"/>
    <p:sldId id="325" r:id="rId26"/>
    <p:sldId id="326" r:id="rId27"/>
    <p:sldId id="329" r:id="rId28"/>
    <p:sldId id="327" r:id="rId29"/>
    <p:sldId id="330" r:id="rId30"/>
    <p:sldId id="331" r:id="rId31"/>
    <p:sldId id="328" r:id="rId32"/>
    <p:sldId id="332" r:id="rId33"/>
    <p:sldId id="333" r:id="rId34"/>
    <p:sldId id="334" r:id="rId35"/>
    <p:sldId id="347" r:id="rId3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吾乃闪耀的知识灯塔 RUA~" initials="吾乃闪耀的知识灯塔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0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0" autoAdjust="0"/>
    <p:restoredTop sz="95122" autoAdjust="0"/>
  </p:normalViewPr>
  <p:slideViewPr>
    <p:cSldViewPr snapToGrid="0" snapToObjects="1">
      <p:cViewPr varScale="1">
        <p:scale>
          <a:sx n="71" d="100"/>
          <a:sy n="71" d="100"/>
        </p:scale>
        <p:origin x="10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C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006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88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7072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4482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7988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8304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482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2110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288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zh-C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573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641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C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2399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993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zh-C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7787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5105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5589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663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 w/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C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46050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540"/>
              </a:spcBef>
              <a:buClr>
                <a:schemeClr val="dk1"/>
              </a:buClr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540"/>
              </a:spcBef>
              <a:buClr>
                <a:schemeClr val="dk1"/>
              </a:buClr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540"/>
              </a:spcBef>
              <a:buClr>
                <a:schemeClr val="dk1"/>
              </a:buClr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5750" marR="0" lvl="0" indent="-1714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841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3970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57350" marR="0" lvl="3" indent="-2095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Seal">
  <p:cSld name="Stevens Seal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8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15889" y="4898573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123825" y="3534870"/>
            <a:ext cx="4993528" cy="120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123827" y="1725708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0" y="12208"/>
            <a:ext cx="9144000" cy="557"/>
            <a:chOff x="0" y="12207"/>
            <a:chExt cx="9144000" cy="557"/>
          </a:xfrm>
        </p:grpSpPr>
        <p:cxnSp>
          <p:nvCxnSpPr>
            <p:cNvPr id="83" name="Shape 83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Shape 84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066" y="-14941"/>
            <a:ext cx="2324100" cy="13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Shape 86"/>
          <p:cNvGrpSpPr/>
          <p:nvPr/>
        </p:nvGrpSpPr>
        <p:grpSpPr>
          <a:xfrm>
            <a:off x="1" y="6419356"/>
            <a:ext cx="9144001" cy="438645"/>
            <a:chOff x="0" y="4172975"/>
            <a:chExt cx="9144000" cy="438645"/>
          </a:xfrm>
        </p:grpSpPr>
        <p:cxnSp>
          <p:nvCxnSpPr>
            <p:cNvPr id="87" name="Shape 87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Shape 88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" name="Shape 8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40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mpus Aerial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dk1"/>
              </a:buClr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48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Seal">
  <p:cSld name="Stevens Seal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8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15889" y="4898573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123825" y="3534870"/>
            <a:ext cx="4993528" cy="120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123827" y="1725708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0" y="12208"/>
            <a:ext cx="9144000" cy="557"/>
            <a:chOff x="0" y="12207"/>
            <a:chExt cx="9144000" cy="557"/>
          </a:xfrm>
        </p:grpSpPr>
        <p:cxnSp>
          <p:nvCxnSpPr>
            <p:cNvPr id="83" name="Shape 83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" name="Shape 84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066" y="-14941"/>
            <a:ext cx="2324100" cy="13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Shape 86"/>
          <p:cNvGrpSpPr/>
          <p:nvPr/>
        </p:nvGrpSpPr>
        <p:grpSpPr>
          <a:xfrm>
            <a:off x="1" y="6419356"/>
            <a:ext cx="9144001" cy="438645"/>
            <a:chOff x="0" y="4172975"/>
            <a:chExt cx="9144000" cy="438645"/>
          </a:xfrm>
        </p:grpSpPr>
        <p:cxnSp>
          <p:nvCxnSpPr>
            <p:cNvPr id="87" name="Shape 87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" name="Shape 88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" name="Shape 8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19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1_Subhead w/ Bulle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8691562" cy="438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546353" y="6460942"/>
            <a:ext cx="4766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227013" y="418355"/>
            <a:ext cx="7303340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9942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4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bstrac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dk1"/>
              </a:buClr>
              <a:buFont typeface="Arial"/>
              <a:buChar char="●"/>
              <a:defRPr sz="22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9" name="Shape 89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>
            <a:spLocks noGrp="1"/>
          </p:cNvSpPr>
          <p:nvPr>
            <p:ph type="body" idx="3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360"/>
              </a:spcBef>
              <a:buClr>
                <a:schemeClr val="dk1"/>
              </a:buClr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C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CN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head w/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C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46050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540"/>
              </a:spcBef>
              <a:buClr>
                <a:schemeClr val="dk1"/>
              </a:buClr>
              <a:buFont typeface="Arial"/>
              <a:buChar char="■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540"/>
              </a:spcBef>
              <a:buClr>
                <a:schemeClr val="dk1"/>
              </a:buClr>
              <a:buFont typeface="Arial"/>
              <a:buChar char="●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540"/>
              </a:spcBef>
              <a:buClr>
                <a:schemeClr val="dk1"/>
              </a:buClr>
              <a:buFont typeface="Arial"/>
              <a:buChar char="○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5750" marR="0" lvl="0" indent="-1714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841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3970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57350" marR="0" lvl="3" indent="-2095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6510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89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bbio Center Skyline 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hape 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Char char="●"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dk1"/>
              </a:buClr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3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Char char="●"/>
              <a:defRPr sz="240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" name="Shape 43" descr="/Users/jasonrodriguez/Projects/Power Points/FINAL Template/images/images/CoverSlide_Header_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 descr="CoverSlide_Footer_0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 descr="Stevens-Official-PMSColor-R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277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 descr="/Users/jasonrodriguez/Projects/Power Points/FINAL Template/images/images/PPT_Template_Header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C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CN"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4" r:id="rId2"/>
    <p:sldLayoutId id="2147483700" r:id="rId3"/>
    <p:sldLayoutId id="2147483701" r:id="rId4"/>
    <p:sldLayoutId id="214748370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97" r:id="rId3"/>
    <p:sldLayoutId id="2147483698" r:id="rId4"/>
    <p:sldLayoutId id="214748369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 descr="https://lh5.googleusercontent.com/wYD-cgM5N-mCbBTGwglvjSC99J1gU5ghSCIzzQqgvY4EwBkx7cKb2FUKvVxjk5s3qdgTU-sdyFf5jujr6pS986D4GtQ48MLpc1qWJ6KYiOAEWdKfvluzcnpKfrgq4RUGAp9eutvuiy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3219" y="282633"/>
            <a:ext cx="7337562" cy="324143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/>
          <p:nvPr/>
        </p:nvSpPr>
        <p:spPr>
          <a:xfrm>
            <a:off x="1351722" y="3847294"/>
            <a:ext cx="6586330" cy="213787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3600" b="1" i="0" u="none" strike="noStrike" cap="none" dirty="0">
                <a:solidFill>
                  <a:srgbClr val="000000"/>
                </a:solidFill>
                <a:sym typeface="Arial"/>
              </a:rPr>
              <a:t>Social Network </a:t>
            </a:r>
            <a:r>
              <a:rPr lang="en-US" altLang="zh-CN" sz="3600" b="1" dirty="0"/>
              <a:t>A</a:t>
            </a:r>
            <a:r>
              <a:rPr lang="en-US" altLang="zh-CN" sz="3600" b="1" i="0" u="none" strike="noStrike" cap="none" dirty="0">
                <a:solidFill>
                  <a:srgbClr val="000000"/>
                </a:solidFill>
                <a:sym typeface="Arial"/>
              </a:rPr>
              <a:t>nalysis of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altLang="zh-CN" sz="3600" b="1" dirty="0"/>
              <a:t>NYC Jobs </a:t>
            </a:r>
            <a:r>
              <a:rPr lang="en-US" altLang="zh-CN" sz="3600" b="1" dirty="0" smtClean="0"/>
              <a:t>Post</a:t>
            </a:r>
            <a:endParaRPr sz="36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SzPct val="25000"/>
              <a:buNone/>
            </a:pPr>
            <a:endParaRPr lang="en-US" altLang="zh-CN"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SzPct val="25000"/>
              <a:buNone/>
            </a:pPr>
            <a:r>
              <a:rPr lang="en-US" altLang="zh-CN" sz="1800" dirty="0" smtClean="0"/>
              <a:t>Instructor: Feng Mai</a:t>
            </a: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SzPct val="25000"/>
              <a:buNone/>
            </a:pPr>
            <a:r>
              <a:rPr lang="en-US" altLang="zh-CN" sz="1800" dirty="0" smtClean="0"/>
              <a:t>Member: </a:t>
            </a:r>
            <a:r>
              <a:rPr lang="en-US" altLang="zh-CN" sz="1800" b="0" i="0" u="none" strike="noStrike" cap="none" dirty="0" smtClean="0">
                <a:solidFill>
                  <a:srgbClr val="000000"/>
                </a:solidFill>
                <a:sym typeface="Arial"/>
              </a:rPr>
              <a:t>Bowen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sym typeface="Arial"/>
              </a:rPr>
              <a:t>Lu, </a:t>
            </a:r>
            <a:r>
              <a:rPr lang="en-US" altLang="zh-CN" sz="1800" b="0" i="0" u="none" strike="noStrike" cap="none" dirty="0" err="1" smtClean="0">
                <a:solidFill>
                  <a:srgbClr val="000000"/>
                </a:solidFill>
                <a:sym typeface="Arial"/>
              </a:rPr>
              <a:t>Zihan</a:t>
            </a:r>
            <a:r>
              <a:rPr lang="en-US" altLang="zh-CN" sz="1800" b="0" i="0" u="none" strike="noStrike" cap="none" dirty="0" smtClean="0">
                <a:solidFill>
                  <a:srgbClr val="000000"/>
                </a:solidFill>
                <a:sym typeface="Arial"/>
              </a:rPr>
              <a:t> </a:t>
            </a:r>
            <a:r>
              <a:rPr lang="en-US" altLang="zh-CN" sz="1800" b="0" i="0" u="none" strike="noStrike" cap="none" dirty="0">
                <a:solidFill>
                  <a:srgbClr val="000000"/>
                </a:solidFill>
                <a:sym typeface="Arial"/>
              </a:rPr>
              <a:t>Chen, Jingmiao Shen, Yuan </a:t>
            </a:r>
            <a:r>
              <a:rPr lang="en-US" altLang="zh-CN" sz="1800" b="0" i="0" u="none" strike="noStrike" cap="none" dirty="0" smtClean="0">
                <a:solidFill>
                  <a:srgbClr val="000000"/>
                </a:solidFill>
                <a:sym typeface="Arial"/>
              </a:rPr>
              <a:t>Zhou</a:t>
            </a:r>
            <a:endParaRPr lang="en-US" altLang="zh-CN" sz="1800" b="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ctr" rtl="0">
              <a:spcBef>
                <a:spcPts val="500"/>
              </a:spcBef>
              <a:spcAft>
                <a:spcPts val="0"/>
              </a:spcAft>
              <a:buSzPct val="25000"/>
              <a:buNone/>
            </a:pPr>
            <a:r>
              <a:rPr 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C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CN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2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546353" y="5702956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fld id="{00000000-1234-1234-1234-123412341234}" type="slidenum">
              <a:rPr lang="en-US" altLang="zh-CN"/>
              <a:pPr/>
              <a:t>10</a:t>
            </a:fld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altLang="zh-CN" sz="2700" b="0" dirty="0" smtClean="0"/>
              <a:t>The </a:t>
            </a:r>
            <a:r>
              <a:rPr lang="en-US" altLang="zh-CN" sz="2700" b="0" dirty="0"/>
              <a:t>Comparison of Work Location</a:t>
            </a:r>
            <a:endParaRPr sz="27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05FE522-D0CF-4828-BFB8-F29559F7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827453"/>
            <a:ext cx="8656320" cy="5203094"/>
          </a:xfrm>
          <a:prstGeom prst="rect">
            <a:avLst/>
          </a:prstGeom>
        </p:spPr>
      </p:pic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 txBox="1">
            <a:spLocks/>
          </p:cNvSpPr>
          <p:nvPr/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ct val="25000"/>
            </a:pPr>
            <a:r>
              <a:rPr lang="en-US" altLang="zh-CN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lang="zh-CN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7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altLang="zh-CN" sz="2700" b="0" dirty="0" smtClean="0"/>
              <a:t>The </a:t>
            </a:r>
            <a:r>
              <a:rPr lang="en-US" altLang="zh-CN" sz="2700" b="0" dirty="0"/>
              <a:t>Comparison of </a:t>
            </a:r>
            <a:r>
              <a:rPr lang="en-US" altLang="zh-CN" sz="2700" b="0" dirty="0" smtClean="0"/>
              <a:t>Requirement</a:t>
            </a:r>
            <a:endParaRPr sz="27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68A6A5-C1C1-4A4C-B680-41323E111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6" t="12757" r="7146" b="22941"/>
          <a:stretch/>
        </p:blipFill>
        <p:spPr>
          <a:xfrm>
            <a:off x="245690" y="1196789"/>
            <a:ext cx="8777286" cy="4128246"/>
          </a:xfrm>
          <a:prstGeom prst="rect">
            <a:avLst/>
          </a:prstGeom>
        </p:spPr>
      </p:pic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CN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66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-529851" y="2230266"/>
            <a:ext cx="5697713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US" altLang="zh-CN" sz="3200" b="1" dirty="0" smtClean="0"/>
              <a:t>Network Analysis</a:t>
            </a:r>
            <a:endParaRPr sz="3200" b="1" dirty="0"/>
          </a:p>
        </p:txBody>
      </p:sp>
      <p:sp>
        <p:nvSpPr>
          <p:cNvPr id="231" name="Shape 231"/>
          <p:cNvSpPr txBox="1"/>
          <p:nvPr/>
        </p:nvSpPr>
        <p:spPr>
          <a:xfrm>
            <a:off x="2196551" y="4087475"/>
            <a:ext cx="140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71926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altLang="zh-CN" sz="2700" dirty="0" smtClean="0"/>
              <a:t>Overview</a:t>
            </a:r>
            <a:endParaRPr sz="2700" dirty="0"/>
          </a:p>
        </p:txBody>
      </p:sp>
      <p:sp>
        <p:nvSpPr>
          <p:cNvPr id="2" name="文本框 1"/>
          <p:cNvSpPr txBox="1"/>
          <p:nvPr/>
        </p:nvSpPr>
        <p:spPr>
          <a:xfrm>
            <a:off x="953134" y="842854"/>
            <a:ext cx="6831107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200" b="1" dirty="0" smtClean="0"/>
              <a:t>Nodes</a:t>
            </a:r>
            <a:r>
              <a:rPr lang="en-US" altLang="zh-CN" sz="2200" dirty="0" smtClean="0"/>
              <a:t>: Job position  {</a:t>
            </a:r>
            <a:r>
              <a:rPr lang="en-US" altLang="zh-CN" sz="2000" dirty="0" err="1" smtClean="0"/>
              <a:t>Attri</a:t>
            </a:r>
            <a:r>
              <a:rPr lang="en-US" altLang="zh-CN" sz="2000" dirty="0" smtClean="0"/>
              <a:t>: Name, Agency, Category,…}</a:t>
            </a:r>
          </a:p>
          <a:p>
            <a:pPr marL="268288" indent="-268288">
              <a:spcBef>
                <a:spcPts val="600"/>
              </a:spcBef>
              <a:spcAft>
                <a:spcPts val="300"/>
              </a:spcAft>
            </a:pPr>
            <a:r>
              <a:rPr lang="en-US" altLang="zh-CN" sz="2200" b="1" dirty="0" smtClean="0"/>
              <a:t>Links</a:t>
            </a:r>
            <a:r>
              <a:rPr lang="en-US" altLang="zh-CN" sz="2200" dirty="0" smtClean="0"/>
              <a:t>: </a:t>
            </a:r>
            <a:r>
              <a:rPr lang="en-US" altLang="zh-CN" sz="2200" dirty="0" smtClean="0">
                <a:solidFill>
                  <a:srgbClr val="B30838"/>
                </a:solidFill>
              </a:rPr>
              <a:t>cosine similarity</a:t>
            </a:r>
            <a:r>
              <a:rPr lang="en-US" altLang="zh-CN" sz="2200" dirty="0" smtClean="0"/>
              <a:t> of “Preferred Skills” </a:t>
            </a:r>
          </a:p>
          <a:p>
            <a:pPr marL="268288" indent="-268288"/>
            <a:r>
              <a:rPr lang="en-US" altLang="zh-CN" sz="2000" dirty="0"/>
              <a:t>   </a:t>
            </a:r>
            <a:r>
              <a:rPr lang="en-US" altLang="zh-CN" sz="2000" dirty="0" smtClean="0"/>
              <a:t>NLP: remove </a:t>
            </a:r>
            <a:r>
              <a:rPr lang="en-US" altLang="zh-CN" sz="2000" dirty="0" err="1" smtClean="0"/>
              <a:t>num&amp;punctuation&amp;stopwords</a:t>
            </a:r>
            <a:r>
              <a:rPr lang="en-US" altLang="zh-CN" sz="2000" dirty="0" smtClean="0"/>
              <a:t>, stem terms</a:t>
            </a:r>
          </a:p>
          <a:p>
            <a:pPr marL="268288" indent="-268288"/>
            <a:r>
              <a:rPr lang="en-US" altLang="zh-CN" sz="2000" dirty="0"/>
              <a:t> </a:t>
            </a:r>
            <a:r>
              <a:rPr lang="en-US" altLang="zh-CN" sz="2000" dirty="0" smtClean="0"/>
              <a:t>  Threshold: </a:t>
            </a:r>
            <a:r>
              <a:rPr lang="en-US" altLang="zh-CN" sz="2000" dirty="0" err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adj_matrix</a:t>
            </a: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&lt;- </a:t>
            </a:r>
            <a:r>
              <a:rPr lang="en-US" altLang="zh-CN" sz="2000" dirty="0" err="1" smtClean="0">
                <a:latin typeface="华文宋体" panose="02010600040101010101" pitchFamily="2" charset="-122"/>
                <a:ea typeface="华文宋体" panose="02010600040101010101" pitchFamily="2" charset="-122"/>
              </a:rPr>
              <a:t>ifelse</a:t>
            </a:r>
            <a:r>
              <a:rPr lang="en-US" altLang="zh-CN" sz="20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(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cosine_sim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&gt;0.4, </a:t>
            </a:r>
            <a:r>
              <a:rPr lang="en-US" altLang="zh-CN" sz="2000" dirty="0" err="1">
                <a:latin typeface="华文宋体" panose="02010600040101010101" pitchFamily="2" charset="-122"/>
                <a:ea typeface="华文宋体" panose="02010600040101010101" pitchFamily="2" charset="-122"/>
              </a:rPr>
              <a:t>cosine_sim</a:t>
            </a:r>
            <a:r>
              <a:rPr lang="en-US" altLang="zh-CN" sz="2000" dirty="0">
                <a:latin typeface="华文宋体" panose="02010600040101010101" pitchFamily="2" charset="-122"/>
                <a:ea typeface="华文宋体" panose="02010600040101010101" pitchFamily="2" charset="-122"/>
              </a:rPr>
              <a:t>, 0)</a:t>
            </a:r>
            <a:endParaRPr lang="en-US" altLang="zh-CN" sz="20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70" y="2232561"/>
            <a:ext cx="5889814" cy="43734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15953" y="3724835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V: 225</a:t>
            </a:r>
          </a:p>
          <a:p>
            <a:r>
              <a:rPr lang="en-US" altLang="zh-CN" sz="2000" dirty="0" smtClean="0"/>
              <a:t>E: 927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4" t="299" r="9717" b="-299"/>
          <a:stretch/>
        </p:blipFill>
        <p:spPr>
          <a:xfrm>
            <a:off x="1882590" y="2246008"/>
            <a:ext cx="4733363" cy="437342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15953" y="3711388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V: 169</a:t>
            </a:r>
          </a:p>
          <a:p>
            <a:r>
              <a:rPr lang="en-US" altLang="zh-CN" sz="2000" dirty="0" smtClean="0"/>
              <a:t>E: 913</a:t>
            </a:r>
            <a:endParaRPr lang="zh-CN" altLang="en-US" sz="2000" dirty="0"/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 txBox="1">
            <a:spLocks/>
          </p:cNvSpPr>
          <p:nvPr/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ct val="25000"/>
            </a:pPr>
            <a:r>
              <a:rPr lang="en-US" altLang="zh-CN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lang="zh-CN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76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1"/>
          <a:stretch/>
        </p:blipFill>
        <p:spPr>
          <a:xfrm>
            <a:off x="627797" y="-103625"/>
            <a:ext cx="7918555" cy="65863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88106" y="1177076"/>
            <a:ext cx="5199798" cy="420115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tx1"/>
                </a:solidFill>
              </a:rPr>
              <a:t>Degree centralization: 0.0747</a:t>
            </a: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tx1"/>
                </a:solidFill>
              </a:rPr>
              <a:t>Density: 0.0545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sz="1800" dirty="0" smtClean="0">
                <a:solidFill>
                  <a:schemeClr val="tx1"/>
                </a:solidFill>
              </a:rPr>
              <a:t>Transitivity: 0.4955</a:t>
            </a:r>
            <a:endParaRPr lang="en-US" altLang="zh-CN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800" dirty="0" err="1" smtClean="0">
                <a:solidFill>
                  <a:schemeClr val="tx1"/>
                </a:solidFill>
              </a:rPr>
              <a:t>Homophily</a:t>
            </a:r>
            <a:r>
              <a:rPr lang="en-US" altLang="zh-CN" sz="1800" dirty="0">
                <a:solidFill>
                  <a:schemeClr val="tx1"/>
                </a:solidFill>
              </a:rPr>
              <a:t>: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 smtClean="0">
                <a:solidFill>
                  <a:schemeClr val="tx1"/>
                </a:solidFill>
              </a:rPr>
              <a:t>Assortativity</a:t>
            </a:r>
            <a:r>
              <a:rPr lang="en-US" altLang="zh-CN" sz="1800" dirty="0" smtClean="0">
                <a:solidFill>
                  <a:schemeClr val="tx1"/>
                </a:solidFill>
              </a:rPr>
              <a:t> of 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posting type</a:t>
            </a:r>
            <a:r>
              <a:rPr lang="en-US" altLang="zh-CN" sz="1800" dirty="0" smtClean="0">
                <a:solidFill>
                  <a:schemeClr val="tx1"/>
                </a:solidFill>
              </a:rPr>
              <a:t> (internal/external)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        </a:t>
            </a:r>
            <a:r>
              <a:rPr lang="en-US" altLang="zh-CN" sz="1800" dirty="0" smtClean="0">
                <a:solidFill>
                  <a:schemeClr val="tx1"/>
                </a:solidFill>
              </a:rPr>
              <a:t>0.06745826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>
                <a:solidFill>
                  <a:schemeClr val="tx1"/>
                </a:solidFill>
              </a:rPr>
              <a:t>Assortativity</a:t>
            </a: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</a:rPr>
              <a:t>of 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status</a:t>
            </a:r>
            <a:r>
              <a:rPr lang="en-US" altLang="zh-CN" sz="1800" dirty="0" smtClean="0">
                <a:solidFill>
                  <a:schemeClr val="tx1"/>
                </a:solidFill>
              </a:rPr>
              <a:t> (full-time/part-time)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        -0.01530401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 err="1" smtClean="0">
                <a:solidFill>
                  <a:schemeClr val="tx1"/>
                </a:solidFill>
              </a:rPr>
              <a:t>Assortativity</a:t>
            </a:r>
            <a:r>
              <a:rPr lang="en-US" altLang="zh-CN" sz="1800" dirty="0" smtClean="0">
                <a:solidFill>
                  <a:schemeClr val="tx1"/>
                </a:solidFill>
              </a:rPr>
              <a:t> of 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degree</a:t>
            </a:r>
          </a:p>
          <a:p>
            <a:r>
              <a:rPr lang="en-US" altLang="zh-CN" sz="1800" dirty="0">
                <a:solidFill>
                  <a:schemeClr val="tx1"/>
                </a:solidFill>
              </a:rPr>
              <a:t>         </a:t>
            </a:r>
            <a:r>
              <a:rPr lang="en-US" altLang="zh-CN" sz="1800" dirty="0" smtClean="0">
                <a:solidFill>
                  <a:schemeClr val="tx1"/>
                </a:solidFill>
              </a:rPr>
              <a:t>0.2938687</a:t>
            </a:r>
            <a:endParaRPr lang="en-US" altLang="zh-CN" sz="1800" dirty="0">
              <a:solidFill>
                <a:schemeClr val="tx1"/>
              </a:solidFill>
            </a:endParaRPr>
          </a:p>
          <a:p>
            <a:endParaRPr lang="en-US" altLang="zh-CN" sz="1800" dirty="0"/>
          </a:p>
        </p:txBody>
      </p:sp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 txBox="1">
            <a:spLocks/>
          </p:cNvSpPr>
          <p:nvPr/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ct val="25000"/>
            </a:pPr>
            <a:r>
              <a:rPr lang="en-US" altLang="zh-CN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lang="zh-CN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9581200"/>
                  </p:ext>
                </p:extLst>
              </p:nvPr>
            </p:nvGraphicFramePr>
            <p:xfrm>
              <a:off x="2207200" y="1520751"/>
              <a:ext cx="4961609" cy="3337560"/>
            </p:xfrm>
            <a:graphic>
              <a:graphicData uri="http://schemas.openxmlformats.org/drawingml/2006/table">
                <a:tbl>
                  <a:tblPr firstRow="1" bandRow="1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{0E3FDE45-AF77-4B5C-9715-49D594BDF05E}</a:tableStyleId>
                  </a:tblPr>
                  <a:tblGrid>
                    <a:gridCol w="2215486"/>
                    <a:gridCol w="1392072"/>
                    <a:gridCol w="1354051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 smtClean="0"/>
                            <a:t>Node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 smtClean="0"/>
                            <a:t>Normalize=F</a:t>
                          </a:r>
                          <a:endParaRPr lang="zh-CN" altLang="en-US" sz="1600" b="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dirty="0" smtClean="0"/>
                            <a:t>Normalize=T</a:t>
                          </a:r>
                          <a:endParaRPr lang="zh-CN" altLang="en-US" sz="1600" b="0" dirty="0" smtClean="0"/>
                        </a:p>
                      </a:txBody>
                      <a:tcPr marL="0" marR="0" marT="0" marB="0" anchor="ctr"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 smtClean="0">
                              <a:latin typeface="华康俪金黑W8" panose="020B0809000000000000" pitchFamily="49" charset="-122"/>
                              <a:ea typeface="华康俪金黑W8" panose="020B0809000000000000" pitchFamily="49" charset="-122"/>
                              <a:cs typeface="Arial Unicode MS" panose="020B0604020202020204" pitchFamily="34" charset="-122"/>
                            </a:rPr>
                            <a:t>Degree</a:t>
                          </a:r>
                          <a:endParaRPr lang="zh-CN" altLang="en-US" sz="1600" b="0" dirty="0">
                            <a:latin typeface="华康俪金黑W8" panose="020B0809000000000000" pitchFamily="49" charset="-122"/>
                            <a:ea typeface="华康俪金黑W8" panose="020B0809000000000000" pitchFamily="49" charset="-122"/>
                            <a:cs typeface="Arial Unicode MS" panose="020B0604020202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dirty="0" smtClean="0"/>
                            <a:t>Summer college</a:t>
                          </a:r>
                          <a:r>
                            <a:rPr lang="en-US" altLang="zh-CN" sz="1600" baseline="0" dirty="0" smtClean="0"/>
                            <a:t> intern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48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0.2609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r>
                            <a:rPr lang="en-US" altLang="zh-CN" sz="1600" dirty="0" err="1" smtClean="0">
                              <a:latin typeface="华康俪金黑W8" panose="020B0809000000000000" pitchFamily="49" charset="-122"/>
                              <a:ea typeface="华康俪金黑W8" panose="020B0809000000000000" pitchFamily="49" charset="-122"/>
                            </a:rPr>
                            <a:t>Betweenness</a:t>
                          </a:r>
                          <a:r>
                            <a:rPr lang="en-US" altLang="zh-CN" sz="1600" baseline="0" dirty="0" smtClean="0">
                              <a:latin typeface="华康俪金黑W8" panose="020B0809000000000000" pitchFamily="49" charset="-122"/>
                              <a:ea typeface="华康俪金黑W8" panose="020B0809000000000000" pitchFamily="49" charset="-122"/>
                            </a:rPr>
                            <a:t> centrality</a:t>
                          </a:r>
                          <a:endParaRPr lang="zh-CN" altLang="en-US" sz="1600" b="1" dirty="0">
                            <a:latin typeface="华康俪金黑W8" panose="020B0809000000000000" pitchFamily="49" charset="-122"/>
                            <a:ea typeface="华康俪金黑W8" panose="020B0809000000000000" pitchFamily="49" charset="-122"/>
                            <a:cs typeface="Arial Unicode MS" panose="020B0604020202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Claim</a:t>
                          </a:r>
                          <a:r>
                            <a:rPr lang="en-US" altLang="zh-CN" sz="1600" baseline="0" dirty="0" smtClean="0"/>
                            <a:t> Specialist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1531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0.0909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华康俪金黑W8" panose="020B0809000000000000" pitchFamily="49" charset="-122"/>
                              <a:ea typeface="华康俪金黑W8" panose="020B0809000000000000" pitchFamily="49" charset="-122"/>
                            </a:rPr>
                            <a:t>Closeness centrality</a:t>
                          </a:r>
                          <a:endParaRPr lang="zh-CN" altLang="en-US" sz="1600" b="1" dirty="0">
                            <a:latin typeface="华康俪金黑W8" panose="020B0809000000000000" pitchFamily="49" charset="-122"/>
                            <a:ea typeface="华康俪金黑W8" panose="020B0809000000000000" pitchFamily="49" charset="-122"/>
                            <a:cs typeface="Arial Unicode MS" panose="020B0604020202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Claim</a:t>
                          </a:r>
                          <a:r>
                            <a:rPr lang="en-US" altLang="zh-CN" sz="1600" baseline="0" dirty="0" smtClean="0"/>
                            <a:t> Specialist</a:t>
                          </a:r>
                          <a:endParaRPr lang="zh-CN" altLang="en-US" sz="16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smtClean="0">
                                    <a:latin typeface="Cambria Math" panose="02040503050406030204" pitchFamily="18" charset="0"/>
                                  </a:rPr>
                                  <m:t>3.194×</m:t>
                                </m:r>
                                <m:sSup>
                                  <m:s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CN" sz="1600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0.0588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华康俪金黑W8" panose="020B0809000000000000" pitchFamily="49" charset="-122"/>
                              <a:ea typeface="华康俪金黑W8" panose="020B0809000000000000" pitchFamily="49" charset="-122"/>
                            </a:rPr>
                            <a:t>Eigenvector centrality</a:t>
                          </a:r>
                          <a:endParaRPr lang="zh-CN" altLang="en-US" sz="1600" b="1" dirty="0">
                            <a:latin typeface="华康俪金黑W8" panose="020B0809000000000000" pitchFamily="49" charset="-122"/>
                            <a:ea typeface="华康俪金黑W8" panose="020B0809000000000000" pitchFamily="49" charset="-122"/>
                            <a:cs typeface="Arial Unicode MS" panose="020B0604020202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Summer college</a:t>
                          </a:r>
                          <a:r>
                            <a:rPr lang="en-US" altLang="zh-CN" sz="1600" baseline="0" dirty="0" smtClean="0"/>
                            <a:t> intern</a:t>
                          </a:r>
                          <a:endParaRPr lang="zh-CN" altLang="en-US" sz="1600" dirty="0" smtClean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9581200"/>
                  </p:ext>
                </p:extLst>
              </p:nvPr>
            </p:nvGraphicFramePr>
            <p:xfrm>
              <a:off x="2207200" y="1520751"/>
              <a:ext cx="4961609" cy="3337560"/>
            </p:xfrm>
            <a:graphic>
              <a:graphicData uri="http://schemas.openxmlformats.org/drawingml/2006/table">
                <a:tbl>
                  <a:tblPr firstRow="1" bandRow="1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tableStyleId>{0E3FDE45-AF77-4B5C-9715-49D594BDF05E}</a:tableStyleId>
                  </a:tblPr>
                  <a:tblGrid>
                    <a:gridCol w="2215486"/>
                    <a:gridCol w="1392072"/>
                    <a:gridCol w="1354051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 smtClean="0"/>
                            <a:t>Node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 smtClean="0"/>
                            <a:t>Normalize=F</a:t>
                          </a:r>
                          <a:endParaRPr lang="zh-CN" altLang="en-US" sz="1600" b="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dirty="0" smtClean="0"/>
                            <a:t>Normalize=T</a:t>
                          </a:r>
                          <a:endParaRPr lang="zh-CN" altLang="en-US" sz="1600" b="0" dirty="0" smtClean="0"/>
                        </a:p>
                      </a:txBody>
                      <a:tcPr marL="0" marR="0" marT="0" marB="0" anchor="ctr"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b="0" dirty="0" smtClean="0">
                              <a:latin typeface="华康俪金黑W8" panose="020B0809000000000000" pitchFamily="49" charset="-122"/>
                              <a:ea typeface="华康俪金黑W8" panose="020B0809000000000000" pitchFamily="49" charset="-122"/>
                              <a:cs typeface="Arial Unicode MS" panose="020B0604020202020204" pitchFamily="34" charset="-122"/>
                            </a:rPr>
                            <a:t>Degree</a:t>
                          </a:r>
                          <a:endParaRPr lang="zh-CN" altLang="en-US" sz="1600" b="0" dirty="0">
                            <a:latin typeface="华康俪金黑W8" panose="020B0809000000000000" pitchFamily="49" charset="-122"/>
                            <a:ea typeface="华康俪金黑W8" panose="020B0809000000000000" pitchFamily="49" charset="-122"/>
                            <a:cs typeface="Arial Unicode MS" panose="020B0604020202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600" dirty="0" smtClean="0"/>
                            <a:t>Summer college</a:t>
                          </a:r>
                          <a:r>
                            <a:rPr lang="en-US" altLang="zh-CN" sz="1600" baseline="0" dirty="0" smtClean="0"/>
                            <a:t> intern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48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0.2609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r>
                            <a:rPr lang="en-US" altLang="zh-CN" sz="1600" dirty="0" err="1" smtClean="0">
                              <a:latin typeface="华康俪金黑W8" panose="020B0809000000000000" pitchFamily="49" charset="-122"/>
                              <a:ea typeface="华康俪金黑W8" panose="020B0809000000000000" pitchFamily="49" charset="-122"/>
                            </a:rPr>
                            <a:t>Betweenness</a:t>
                          </a:r>
                          <a:r>
                            <a:rPr lang="en-US" altLang="zh-CN" sz="1600" baseline="0" dirty="0" smtClean="0">
                              <a:latin typeface="华康俪金黑W8" panose="020B0809000000000000" pitchFamily="49" charset="-122"/>
                              <a:ea typeface="华康俪金黑W8" panose="020B0809000000000000" pitchFamily="49" charset="-122"/>
                            </a:rPr>
                            <a:t> centrality</a:t>
                          </a:r>
                          <a:endParaRPr lang="zh-CN" altLang="en-US" sz="1600" b="1" dirty="0">
                            <a:latin typeface="华康俪金黑W8" panose="020B0809000000000000" pitchFamily="49" charset="-122"/>
                            <a:ea typeface="华康俪金黑W8" panose="020B0809000000000000" pitchFamily="49" charset="-122"/>
                            <a:cs typeface="Arial Unicode MS" panose="020B0604020202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 smtClean="0"/>
                            <a:t>Claim</a:t>
                          </a:r>
                          <a:r>
                            <a:rPr lang="en-US" altLang="zh-CN" sz="1600" baseline="0" dirty="0" smtClean="0"/>
                            <a:t> Specialist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1531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0.0909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华康俪金黑W8" panose="020B0809000000000000" pitchFamily="49" charset="-122"/>
                              <a:ea typeface="华康俪金黑W8" panose="020B0809000000000000" pitchFamily="49" charset="-122"/>
                            </a:rPr>
                            <a:t>Closeness centrality</a:t>
                          </a:r>
                          <a:endParaRPr lang="zh-CN" altLang="en-US" sz="1600" b="1" dirty="0">
                            <a:latin typeface="华康俪金黑W8" panose="020B0809000000000000" pitchFamily="49" charset="-122"/>
                            <a:ea typeface="华康俪金黑W8" panose="020B0809000000000000" pitchFamily="49" charset="-122"/>
                            <a:cs typeface="Arial Unicode MS" panose="020B0604020202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Claim</a:t>
                          </a:r>
                          <a:r>
                            <a:rPr lang="en-US" altLang="zh-CN" sz="1600" baseline="0" dirty="0" smtClean="0"/>
                            <a:t> Specialist</a:t>
                          </a:r>
                          <a:endParaRPr lang="zh-CN" altLang="en-US" sz="16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 rotWithShape="0">
                          <a:blip r:embed="rId4"/>
                          <a:stretch>
                            <a:fillRect l="-166812" t="-626230" r="-105677" b="-2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0.0588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</a:tr>
                  <a:tr h="370840">
                    <a:tc gridSpan="3">
                      <a:txBody>
                        <a:bodyPr/>
                        <a:lstStyle/>
                        <a:p>
                          <a:r>
                            <a:rPr lang="en-US" altLang="zh-CN" sz="1600" dirty="0" smtClean="0">
                              <a:latin typeface="华康俪金黑W8" panose="020B0809000000000000" pitchFamily="49" charset="-122"/>
                              <a:ea typeface="华康俪金黑W8" panose="020B0809000000000000" pitchFamily="49" charset="-122"/>
                            </a:rPr>
                            <a:t>Eigenvector centrality</a:t>
                          </a:r>
                          <a:endParaRPr lang="zh-CN" altLang="en-US" sz="1600" b="1" dirty="0">
                            <a:latin typeface="华康俪金黑W8" panose="020B0809000000000000" pitchFamily="49" charset="-122"/>
                            <a:ea typeface="华康俪金黑W8" panose="020B0809000000000000" pitchFamily="49" charset="-122"/>
                            <a:cs typeface="Arial Unicode MS" panose="020B0604020202020204" pitchFamily="34" charset="-122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smtClean="0"/>
                            <a:t>Summer college</a:t>
                          </a:r>
                          <a:r>
                            <a:rPr lang="en-US" altLang="zh-CN" sz="1600" baseline="0" dirty="0" smtClean="0"/>
                            <a:t> intern</a:t>
                          </a:r>
                          <a:endParaRPr lang="zh-CN" altLang="en-US" sz="1600" dirty="0" smtClean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670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sz="2700" dirty="0" smtClean="0"/>
              <a:t>Distance &amp; Diameter</a:t>
            </a:r>
            <a:endParaRPr sz="27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3" t="7202" r="161" b="7210"/>
          <a:stretch/>
        </p:blipFill>
        <p:spPr>
          <a:xfrm rot="10800000" flipH="1" flipV="1">
            <a:off x="4162569" y="525572"/>
            <a:ext cx="4208062" cy="52896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05467" y="5816442"/>
            <a:ext cx="2432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Diameter = 5.6059</a:t>
            </a:r>
            <a:endParaRPr lang="zh-CN" altLang="en-US" sz="2000" dirty="0"/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CN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 r="20224" b="13575"/>
          <a:stretch/>
        </p:blipFill>
        <p:spPr>
          <a:xfrm rot="10800000" flipH="1" flipV="1">
            <a:off x="261727" y="1347825"/>
            <a:ext cx="3591494" cy="371821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1067" y="5066044"/>
            <a:ext cx="2432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Distance = 2.1165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6709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sz="2700" dirty="0" smtClean="0"/>
              <a:t>Cliques vs. K-core</a:t>
            </a:r>
            <a:endParaRPr sz="27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046" y="1298756"/>
            <a:ext cx="4421875" cy="4171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88360" y="798551"/>
            <a:ext cx="249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B30838"/>
                </a:solidFill>
              </a:rPr>
              <a:t>Degree (node) = </a:t>
            </a:r>
            <a:r>
              <a:rPr lang="en-US" altLang="zh-CN" sz="2000" dirty="0" smtClean="0">
                <a:solidFill>
                  <a:srgbClr val="B30838"/>
                </a:solidFill>
              </a:rPr>
              <a:t>14 </a:t>
            </a:r>
            <a:endParaRPr lang="zh-CN" altLang="en-US" sz="2000" dirty="0">
              <a:solidFill>
                <a:srgbClr val="B30838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28550" y="5556786"/>
            <a:ext cx="163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/>
              <a:t>V=15, E=105</a:t>
            </a:r>
            <a:endParaRPr lang="zh-CN" altLang="en-US" sz="1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691117" y="5556786"/>
            <a:ext cx="163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/>
              <a:t>V=32, E=352</a:t>
            </a:r>
            <a:endParaRPr lang="zh-CN" altLang="en-US" sz="1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r="15564"/>
          <a:stretch/>
        </p:blipFill>
        <p:spPr>
          <a:xfrm rot="10800000" flipH="1" flipV="1">
            <a:off x="402612" y="1198661"/>
            <a:ext cx="3664421" cy="4295636"/>
          </a:xfrm>
          <a:prstGeom prst="rect">
            <a:avLst/>
          </a:prstGeom>
        </p:spPr>
      </p:pic>
      <p:sp>
        <p:nvSpPr>
          <p:cNvPr id="13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CN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6539" y="778012"/>
            <a:ext cx="249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B30838"/>
                </a:solidFill>
              </a:rPr>
              <a:t>Degree (node) </a:t>
            </a:r>
            <a:r>
              <a:rPr lang="en-US" altLang="zh-CN" sz="2000" dirty="0" smtClean="0">
                <a:solidFill>
                  <a:srgbClr val="B30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000" dirty="0" smtClean="0">
                <a:solidFill>
                  <a:srgbClr val="B30838"/>
                </a:solidFill>
              </a:rPr>
              <a:t> 14 </a:t>
            </a:r>
            <a:endParaRPr lang="zh-CN" altLang="en-US" sz="2000" dirty="0">
              <a:solidFill>
                <a:srgbClr val="B30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9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247C76B-E607-435A-849A-9CE77D3C3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6" r="16506"/>
          <a:stretch/>
        </p:blipFill>
        <p:spPr>
          <a:xfrm>
            <a:off x="3891415" y="1407137"/>
            <a:ext cx="5131559" cy="49390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1412" y="1934715"/>
            <a:ext cx="3395874" cy="3237786"/>
          </a:xfrm>
        </p:spPr>
        <p:txBody>
          <a:bodyPr/>
          <a:lstStyle/>
          <a:p>
            <a:pPr lvl="1" algn="ctr"/>
            <a:r>
              <a:rPr lang="en-US" sz="2200" b="1" dirty="0" smtClean="0">
                <a:solidFill>
                  <a:srgbClr val="B30838"/>
                </a:solidFill>
              </a:rPr>
              <a:t>Hub</a:t>
            </a:r>
          </a:p>
          <a:p>
            <a:pPr lvl="1" algn="ctr"/>
            <a:r>
              <a:rPr lang="en-US" sz="2200" dirty="0" smtClean="0"/>
              <a:t>Node </a:t>
            </a:r>
            <a:r>
              <a:rPr lang="en-US" sz="2200" dirty="0"/>
              <a:t>with high </a:t>
            </a:r>
            <a:r>
              <a:rPr lang="en-US" sz="2200" dirty="0" smtClean="0"/>
              <a:t>degree</a:t>
            </a:r>
          </a:p>
          <a:p>
            <a:pPr lvl="1" algn="ctr"/>
            <a:endParaRPr lang="en-US" sz="2200" dirty="0"/>
          </a:p>
          <a:p>
            <a:pPr lvl="1" algn="ctr"/>
            <a:r>
              <a:rPr lang="en-US" altLang="zh-CN" sz="2200" b="1" dirty="0" smtClean="0">
                <a:solidFill>
                  <a:srgbClr val="B30838"/>
                </a:solidFill>
              </a:rPr>
              <a:t>Subnetworks</a:t>
            </a:r>
          </a:p>
          <a:p>
            <a:pPr lvl="1" algn="ctr"/>
            <a:r>
              <a:rPr lang="en-US" altLang="zh-CN" sz="2200" dirty="0" smtClean="0"/>
              <a:t>Any </a:t>
            </a:r>
            <a:r>
              <a:rPr lang="en-US" altLang="zh-CN" sz="2200" dirty="0"/>
              <a:t>node and </a:t>
            </a:r>
            <a:r>
              <a:rPr lang="en-US" altLang="zh-CN" sz="2200" dirty="0" smtClean="0"/>
              <a:t>edge</a:t>
            </a:r>
          </a:p>
          <a:p>
            <a:pPr lvl="1" algn="ctr"/>
            <a:endParaRPr lang="en-US" altLang="zh-CN" sz="2200" dirty="0"/>
          </a:p>
          <a:p>
            <a:pPr lvl="1" algn="ctr"/>
            <a:r>
              <a:rPr lang="en-US" altLang="zh-CN" sz="2200" b="1" dirty="0" smtClean="0">
                <a:solidFill>
                  <a:srgbClr val="B30838"/>
                </a:solidFill>
              </a:rPr>
              <a:t>Bridge</a:t>
            </a:r>
          </a:p>
          <a:p>
            <a:pPr lvl="1" algn="ctr"/>
            <a:r>
              <a:rPr lang="en-US" altLang="zh-CN" sz="2200" dirty="0" smtClean="0"/>
              <a:t>Endpoint </a:t>
            </a:r>
            <a:r>
              <a:rPr lang="en-US" altLang="zh-CN" sz="2200" dirty="0"/>
              <a:t>lie in different components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31412" y="767746"/>
            <a:ext cx="8691562" cy="408060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/>
              <a:t>A: Single field (e.g. Engineering</a:t>
            </a:r>
            <a:r>
              <a:rPr lang="en-US" sz="2200" dirty="0"/>
              <a:t>, Architecture &amp; </a:t>
            </a:r>
            <a:r>
              <a:rPr lang="en-US" sz="2200" dirty="0" smtClean="0"/>
              <a:t>Planning)</a:t>
            </a:r>
            <a:endParaRPr lang="en-US" sz="2200" dirty="0"/>
          </a:p>
        </p:txBody>
      </p:sp>
      <p:sp>
        <p:nvSpPr>
          <p:cNvPr id="7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>
                <a:latin typeface="+mj-lt"/>
              </a:rPr>
              <a:t>Detail View</a:t>
            </a:r>
          </a:p>
        </p:txBody>
      </p:sp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 txBox="1">
            <a:spLocks/>
          </p:cNvSpPr>
          <p:nvPr/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</a:pPr>
            <a:r>
              <a:rPr lang="en-US" altLang="zh-CN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lang="zh-CN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46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7135" y="2795698"/>
            <a:ext cx="3395874" cy="1540132"/>
          </a:xfrm>
        </p:spPr>
        <p:txBody>
          <a:bodyPr/>
          <a:lstStyle/>
          <a:p>
            <a:pPr lvl="1" algn="ctr"/>
            <a:r>
              <a:rPr lang="en-US" altLang="zh-CN" sz="2200" b="1" dirty="0">
                <a:solidFill>
                  <a:srgbClr val="B30838"/>
                </a:solidFill>
              </a:rPr>
              <a:t>Shortest path</a:t>
            </a:r>
          </a:p>
          <a:p>
            <a:pPr lvl="1" algn="ctr"/>
            <a:endParaRPr lang="en-US" sz="2200" b="1" dirty="0" smtClean="0">
              <a:solidFill>
                <a:srgbClr val="B30838"/>
              </a:solidFill>
            </a:endParaRPr>
          </a:p>
          <a:p>
            <a:pPr lvl="1" algn="ctr"/>
            <a:endParaRPr lang="en-US" sz="2200" b="1" dirty="0" smtClean="0">
              <a:solidFill>
                <a:srgbClr val="B30838"/>
              </a:solidFill>
            </a:endParaRPr>
          </a:p>
          <a:p>
            <a:pPr lvl="1" algn="ctr"/>
            <a:r>
              <a:rPr lang="en-US" sz="2200" b="1" dirty="0" smtClean="0">
                <a:solidFill>
                  <a:srgbClr val="B30838"/>
                </a:solidFill>
              </a:rPr>
              <a:t>Practicality</a:t>
            </a:r>
            <a:endParaRPr lang="en-US" sz="2200" b="1" dirty="0">
              <a:solidFill>
                <a:srgbClr val="B30838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31412" y="767746"/>
            <a:ext cx="8691562" cy="408060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/>
              <a:t>A: Single field (e.g. Engineering</a:t>
            </a:r>
            <a:r>
              <a:rPr lang="en-US" sz="2200" dirty="0"/>
              <a:t>, Architecture &amp; </a:t>
            </a:r>
            <a:r>
              <a:rPr lang="en-US" sz="2200" dirty="0" smtClean="0"/>
              <a:t>Planning)</a:t>
            </a:r>
            <a:endParaRPr lang="en-US" sz="2200" dirty="0"/>
          </a:p>
        </p:txBody>
      </p:sp>
      <p:sp>
        <p:nvSpPr>
          <p:cNvPr id="7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Subnetwork</a:t>
            </a:r>
            <a:endParaRPr lang="en-US" sz="2700" dirty="0">
              <a:latin typeface="+mj-lt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DE005E5F-DA52-4F10-AFDA-A7D06FFC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"/>
          <a:stretch/>
        </p:blipFill>
        <p:spPr>
          <a:xfrm>
            <a:off x="3630303" y="1344877"/>
            <a:ext cx="5481125" cy="4441774"/>
          </a:xfrm>
          <a:prstGeom prst="rect">
            <a:avLst/>
          </a:prstGeom>
        </p:spPr>
      </p:pic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 txBox="1">
            <a:spLocks/>
          </p:cNvSpPr>
          <p:nvPr/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</a:pPr>
            <a:r>
              <a:rPr lang="en-US" altLang="zh-CN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lang="zh-CN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44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67890" y="2210012"/>
            <a:ext cx="3107824" cy="2594000"/>
          </a:xfrm>
        </p:spPr>
        <p:txBody>
          <a:bodyPr/>
          <a:lstStyle/>
          <a:p>
            <a:pPr lvl="1" algn="ctr"/>
            <a:r>
              <a:rPr lang="en-US" sz="2200" dirty="0">
                <a:solidFill>
                  <a:schemeClr val="tx1"/>
                </a:solidFill>
              </a:rPr>
              <a:t>Administration &amp; HR</a:t>
            </a:r>
          </a:p>
          <a:p>
            <a:pPr lvl="1" algn="ctr"/>
            <a:endParaRPr lang="en-US" sz="2200" dirty="0">
              <a:solidFill>
                <a:schemeClr val="tx1"/>
              </a:solidFill>
            </a:endParaRPr>
          </a:p>
          <a:p>
            <a:pPr lvl="1" algn="ctr"/>
            <a:r>
              <a:rPr lang="en-US" altLang="zh-CN" sz="2200" dirty="0">
                <a:solidFill>
                  <a:schemeClr val="tx1"/>
                </a:solidFill>
              </a:rPr>
              <a:t>Finance, Accounting &amp; Procurement</a:t>
            </a:r>
          </a:p>
          <a:p>
            <a:pPr lvl="1" algn="ctr"/>
            <a:endParaRPr lang="en-US" altLang="zh-CN" sz="2200" dirty="0">
              <a:solidFill>
                <a:schemeClr val="tx1"/>
              </a:solidFill>
            </a:endParaRPr>
          </a:p>
          <a:p>
            <a:pPr lvl="1" algn="ctr"/>
            <a:r>
              <a:rPr lang="en-US" altLang="zh-CN" sz="2200" dirty="0">
                <a:solidFill>
                  <a:schemeClr val="tx1"/>
                </a:solidFill>
              </a:rPr>
              <a:t>Technology, Data &amp; Innovation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31412" y="767746"/>
            <a:ext cx="8691562" cy="408060"/>
          </a:xfrm>
          <a:prstGeom prst="rect">
            <a:avLst/>
          </a:prstGeom>
        </p:spPr>
        <p:txBody>
          <a:bodyPr/>
          <a:lstStyle/>
          <a:p>
            <a:r>
              <a:rPr lang="en-US" sz="2200" dirty="0"/>
              <a:t>B</a:t>
            </a:r>
            <a:r>
              <a:rPr lang="en-US" sz="2200" dirty="0" smtClean="0"/>
              <a:t>: Cross field</a:t>
            </a:r>
            <a:endParaRPr lang="en-US" sz="2200" dirty="0"/>
          </a:p>
        </p:txBody>
      </p:sp>
      <p:sp>
        <p:nvSpPr>
          <p:cNvPr id="7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>
                <a:latin typeface="+mj-lt"/>
              </a:rPr>
              <a:t>Detail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7B90167-FB34-4FFF-9EDB-D432BD427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3" r="5329"/>
          <a:stretch/>
        </p:blipFill>
        <p:spPr>
          <a:xfrm>
            <a:off x="3807725" y="989765"/>
            <a:ext cx="5213446" cy="5034494"/>
          </a:xfrm>
          <a:prstGeom prst="rect">
            <a:avLst/>
          </a:prstGeom>
        </p:spPr>
      </p:pic>
      <p:sp>
        <p:nvSpPr>
          <p:cNvPr id="10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 txBox="1">
            <a:spLocks/>
          </p:cNvSpPr>
          <p:nvPr/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</a:pPr>
            <a:r>
              <a:rPr lang="en-US" altLang="zh-CN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lang="zh-CN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63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>
            <a:extLst>
              <a:ext uri="{FF2B5EF4-FFF2-40B4-BE49-F238E27FC236}">
                <a16:creationId xmlns:a16="http://schemas.microsoft.com/office/drawing/2014/main" xmlns="" id="{0D27E25A-FACF-4BAA-B1E2-086B4AF8BA43}"/>
              </a:ext>
            </a:extLst>
          </p:cNvPr>
          <p:cNvSpPr txBox="1">
            <a:spLocks/>
          </p:cNvSpPr>
          <p:nvPr/>
        </p:nvSpPr>
        <p:spPr>
          <a:xfrm>
            <a:off x="301246" y="1233298"/>
            <a:ext cx="1950635" cy="7809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600" b="1" dirty="0"/>
              <a:t>Agenda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61D3562D-4956-4CC6-95EF-B700D3D8A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258" y="1999901"/>
            <a:ext cx="4311697" cy="2989520"/>
          </a:xfrm>
        </p:spPr>
        <p:txBody>
          <a:bodyPr/>
          <a:lstStyle/>
          <a:p>
            <a:pPr>
              <a:buNone/>
            </a:pPr>
            <a:endParaRPr lang="en-US" altLang="zh-CN" sz="2400" b="0" dirty="0">
              <a:latin typeface="+mn-lt"/>
            </a:endParaRPr>
          </a:p>
          <a:p>
            <a:pPr>
              <a:buNone/>
            </a:pPr>
            <a:r>
              <a:rPr lang="en-US" altLang="zh-CN" sz="2400" b="0" dirty="0">
                <a:latin typeface="+mn-lt"/>
              </a:rPr>
              <a:t>1</a:t>
            </a:r>
            <a:r>
              <a:rPr lang="en-US" altLang="zh-CN" sz="2400" b="0" dirty="0" smtClean="0">
                <a:latin typeface="+mn-lt"/>
              </a:rPr>
              <a:t>. Background</a:t>
            </a:r>
            <a:endParaRPr lang="en-US" altLang="zh-CN" sz="2400" b="0" dirty="0">
              <a:latin typeface="+mn-lt"/>
            </a:endParaRPr>
          </a:p>
          <a:p>
            <a:pPr>
              <a:buNone/>
            </a:pPr>
            <a:endParaRPr lang="en-US" altLang="zh-CN" sz="2400" b="0" dirty="0">
              <a:latin typeface="+mn-lt"/>
            </a:endParaRPr>
          </a:p>
          <a:p>
            <a:pPr>
              <a:buNone/>
            </a:pPr>
            <a:r>
              <a:rPr lang="en-US" sz="2400" b="0" dirty="0">
                <a:latin typeface="+mn-lt"/>
              </a:rPr>
              <a:t>2</a:t>
            </a:r>
            <a:r>
              <a:rPr lang="en-US" sz="2400" b="0" dirty="0" smtClean="0">
                <a:latin typeface="+mn-lt"/>
              </a:rPr>
              <a:t>. </a:t>
            </a:r>
            <a:r>
              <a:rPr lang="en-US" altLang="zh-CN" sz="2400" b="0" dirty="0" smtClean="0">
                <a:latin typeface="+mn-lt"/>
              </a:rPr>
              <a:t>Exploratory </a:t>
            </a:r>
            <a:r>
              <a:rPr lang="en-US" altLang="zh-CN" sz="2400" b="0" dirty="0">
                <a:latin typeface="+mn-lt"/>
              </a:rPr>
              <a:t>Data Analysis</a:t>
            </a:r>
            <a:endParaRPr lang="en-US" sz="2400" b="0" dirty="0">
              <a:latin typeface="+mn-lt"/>
            </a:endParaRPr>
          </a:p>
          <a:p>
            <a:pPr>
              <a:buNone/>
            </a:pPr>
            <a:endParaRPr lang="en-US" sz="2400" b="0" dirty="0">
              <a:latin typeface="+mn-lt"/>
            </a:endParaRPr>
          </a:p>
          <a:p>
            <a:pPr>
              <a:buNone/>
            </a:pPr>
            <a:r>
              <a:rPr lang="en-US" sz="2400" b="0" dirty="0">
                <a:latin typeface="+mn-lt"/>
              </a:rPr>
              <a:t>3. </a:t>
            </a:r>
            <a:r>
              <a:rPr lang="en-US" sz="2400" b="0" dirty="0" smtClean="0">
                <a:latin typeface="+mn-lt"/>
              </a:rPr>
              <a:t>Network Analysis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55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0" y="2338433"/>
            <a:ext cx="3395874" cy="2023136"/>
          </a:xfrm>
        </p:spPr>
        <p:txBody>
          <a:bodyPr/>
          <a:lstStyle/>
          <a:p>
            <a:pPr lvl="1" algn="ctr"/>
            <a:r>
              <a:rPr lang="en-US" sz="2200" dirty="0" err="1">
                <a:solidFill>
                  <a:schemeClr val="tx1"/>
                </a:solidFill>
              </a:rPr>
              <a:t>Dept</a:t>
            </a:r>
            <a:r>
              <a:rPr lang="en-US" sz="2200" dirty="0">
                <a:solidFill>
                  <a:schemeClr val="tx1"/>
                </a:solidFill>
              </a:rPr>
              <a:t> of Finance</a:t>
            </a:r>
          </a:p>
          <a:p>
            <a:pPr lvl="1" algn="ctr"/>
            <a:r>
              <a:rPr lang="en-US" sz="2200" dirty="0" err="1">
                <a:solidFill>
                  <a:schemeClr val="tx1"/>
                </a:solidFill>
              </a:rPr>
              <a:t>Dept</a:t>
            </a:r>
            <a:r>
              <a:rPr lang="en-US" sz="2200" dirty="0">
                <a:solidFill>
                  <a:schemeClr val="tx1"/>
                </a:solidFill>
              </a:rPr>
              <a:t> of Environment Protection</a:t>
            </a:r>
          </a:p>
          <a:p>
            <a:pPr lvl="1" algn="ctr"/>
            <a:r>
              <a:rPr lang="en-US" sz="2200" dirty="0" err="1">
                <a:solidFill>
                  <a:schemeClr val="tx1"/>
                </a:solidFill>
              </a:rPr>
              <a:t>Dept</a:t>
            </a:r>
            <a:r>
              <a:rPr lang="en-US" sz="2200" dirty="0">
                <a:solidFill>
                  <a:schemeClr val="tx1"/>
                </a:solidFill>
              </a:rPr>
              <a:t> of Info &amp; Telecom</a:t>
            </a:r>
          </a:p>
        </p:txBody>
      </p:sp>
      <p:sp>
        <p:nvSpPr>
          <p:cNvPr id="7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Subnetwork</a:t>
            </a:r>
            <a:endParaRPr lang="en-US" sz="2700" dirty="0">
              <a:latin typeface="+mj-lt"/>
            </a:endParaRP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31412" y="767746"/>
            <a:ext cx="8691562" cy="408060"/>
          </a:xfrm>
          <a:prstGeom prst="rect">
            <a:avLst/>
          </a:prstGeom>
        </p:spPr>
        <p:txBody>
          <a:bodyPr/>
          <a:lstStyle/>
          <a:p>
            <a:r>
              <a:rPr lang="en-US" sz="2200" dirty="0"/>
              <a:t>B</a:t>
            </a:r>
            <a:r>
              <a:rPr lang="en-US" sz="2200" dirty="0" smtClean="0"/>
              <a:t>: Cross field (restricted to specific companies)</a:t>
            </a:r>
            <a:endParaRPr lang="en-US" sz="2200" dirty="0"/>
          </a:p>
        </p:txBody>
      </p:sp>
      <p:pic>
        <p:nvPicPr>
          <p:cNvPr id="10" name="Picture 7">
            <a:extLst>
              <a:ext uri="{FF2B5EF4-FFF2-40B4-BE49-F238E27FC236}">
                <a16:creationId xmlns="" xmlns:a16="http://schemas.microsoft.com/office/drawing/2014/main" id="{AF6ADE08-8C29-4142-A6E0-9D1135AA0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3705"/>
          <a:stretch/>
        </p:blipFill>
        <p:spPr>
          <a:xfrm>
            <a:off x="2791672" y="1048971"/>
            <a:ext cx="6352328" cy="4834838"/>
          </a:xfrm>
          <a:prstGeom prst="rect">
            <a:avLst/>
          </a:prstGeom>
        </p:spPr>
      </p:pic>
      <p:sp>
        <p:nvSpPr>
          <p:cNvPr id="11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 txBox="1">
            <a:spLocks/>
          </p:cNvSpPr>
          <p:nvPr/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</a:pPr>
            <a:r>
              <a:rPr lang="en-US" altLang="zh-CN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lang="zh-CN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93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sz="2000" b="1" dirty="0" smtClean="0"/>
              <a:t>1.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err="1" smtClean="0"/>
              <a:t>Fruchterman-Reingold</a:t>
            </a:r>
            <a:r>
              <a:rPr kumimoji="1" lang="en-US" altLang="zh-CN" sz="2000" b="1" dirty="0" smtClean="0"/>
              <a:t> </a:t>
            </a:r>
            <a:r>
              <a:rPr kumimoji="1" lang="en-US" altLang="zh-CN" sz="2000" b="1" dirty="0"/>
              <a:t>Layout</a:t>
            </a:r>
            <a:r>
              <a:rPr kumimoji="1" lang="zh-CN" altLang="en-US" sz="2000" b="1" dirty="0" smtClean="0"/>
              <a:t> </a:t>
            </a:r>
            <a:endParaRPr kumimoji="1" lang="en-US" altLang="zh-CN" sz="2000" b="1" dirty="0" smtClean="0"/>
          </a:p>
          <a:p>
            <a:endParaRPr kumimoji="1" lang="en-US" altLang="zh-CN" sz="1800" dirty="0" smtClean="0"/>
          </a:p>
          <a:p>
            <a:r>
              <a:rPr kumimoji="1" lang="zh-CN" altLang="en-US" sz="1800" dirty="0" smtClean="0"/>
              <a:t>     </a:t>
            </a:r>
            <a:r>
              <a:rPr kumimoji="1" lang="zh-CN" altLang="en-US" sz="1800" dirty="0"/>
              <a:t> </a:t>
            </a:r>
            <a:r>
              <a:rPr kumimoji="1" lang="zh-CN" altLang="en-US" sz="1800" dirty="0" smtClean="0"/>
              <a:t> </a:t>
            </a:r>
            <a:r>
              <a:rPr kumimoji="1" lang="zh-CN" altLang="en-US" sz="1800" dirty="0"/>
              <a:t> 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/>
              <a:t>E</a:t>
            </a:r>
            <a:r>
              <a:rPr kumimoji="1" lang="en-US" altLang="zh-CN" sz="1800" dirty="0" smtClean="0"/>
              <a:t>dge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 smtClean="0"/>
              <a:t>Betweenness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Community</a:t>
            </a:r>
            <a:r>
              <a:rPr kumimoji="1" lang="zh-CN" altLang="en-US" sz="1800" dirty="0" smtClean="0"/>
              <a:t>     </a:t>
            </a:r>
            <a:endParaRPr kumimoji="1" lang="en-US" altLang="zh-CN" sz="1800" dirty="0" smtClean="0"/>
          </a:p>
          <a:p>
            <a:endParaRPr kumimoji="1" lang="en-US" altLang="zh-CN" sz="1800" dirty="0"/>
          </a:p>
          <a:p>
            <a:r>
              <a:rPr kumimoji="1" lang="zh-CN" altLang="en-US" sz="1800" dirty="0" smtClean="0"/>
              <a:t>         </a:t>
            </a:r>
            <a:r>
              <a:rPr kumimoji="1" lang="en-US" altLang="zh-CN" sz="1800" dirty="0" err="1" smtClean="0"/>
              <a:t>Fastgreedy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Community</a:t>
            </a:r>
          </a:p>
          <a:p>
            <a:endParaRPr kumimoji="1" lang="en-US" altLang="zh-CN" sz="1800" dirty="0"/>
          </a:p>
          <a:p>
            <a:endParaRPr kumimoji="1" lang="en-US" altLang="zh-CN" sz="1800" dirty="0"/>
          </a:p>
          <a:p>
            <a:endParaRPr kumimoji="1" lang="en-US" altLang="zh-CN" sz="1800" dirty="0" smtClean="0"/>
          </a:p>
          <a:p>
            <a:r>
              <a:rPr kumimoji="1" lang="en-US" altLang="zh-CN" sz="2000" b="1" dirty="0" smtClean="0"/>
              <a:t>2.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err="1" smtClean="0"/>
              <a:t>Yifan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Hu</a:t>
            </a:r>
            <a:r>
              <a:rPr kumimoji="1" lang="zh-CN" altLang="en-US" sz="2000" b="1" dirty="0" smtClean="0"/>
              <a:t> </a:t>
            </a:r>
            <a:r>
              <a:rPr kumimoji="1" lang="en-US" altLang="zh-CN" sz="2000" b="1" dirty="0" smtClean="0"/>
              <a:t>Layout</a:t>
            </a:r>
            <a:endParaRPr kumimoji="1" lang="zh-CN" altLang="en-US" sz="2000" b="1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21</a:t>
            </a:fld>
            <a:endParaRPr lang="zh-CN" altLang="en-US"/>
          </a:p>
        </p:txBody>
      </p:sp>
      <p:sp>
        <p:nvSpPr>
          <p:cNvPr id="5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Community Detection</a:t>
            </a:r>
            <a:endParaRPr lang="en-US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942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825"/>
            <a:ext cx="5848284" cy="47515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617" y="64482"/>
            <a:ext cx="3623383" cy="3289738"/>
          </a:xfrm>
          <a:prstGeom prst="rect">
            <a:avLst/>
          </a:prstGeom>
        </p:spPr>
      </p:pic>
      <p:sp>
        <p:nvSpPr>
          <p:cNvPr id="8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Community Detection</a:t>
            </a:r>
            <a:endParaRPr lang="en-US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679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23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55" y="109692"/>
            <a:ext cx="2890345" cy="23483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1050860"/>
            <a:ext cx="6252067" cy="57752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14400" y="2589996"/>
            <a:ext cx="2659117" cy="268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98062" y="5921716"/>
            <a:ext cx="2731897" cy="268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375338" y="3920358"/>
            <a:ext cx="2459421" cy="25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Community Detection</a:t>
            </a:r>
            <a:endParaRPr lang="en-US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242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24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168"/>
            <a:ext cx="6221126" cy="53667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55" y="86230"/>
            <a:ext cx="2890345" cy="2348336"/>
          </a:xfrm>
          <a:prstGeom prst="rect">
            <a:avLst/>
          </a:prstGeom>
        </p:spPr>
      </p:pic>
      <p:sp>
        <p:nvSpPr>
          <p:cNvPr id="7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Community Detection</a:t>
            </a:r>
            <a:endParaRPr lang="en-US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066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25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42" y="91655"/>
            <a:ext cx="2306058" cy="18736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4"/>
            <a:ext cx="5500862" cy="580696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8882" y="1728148"/>
            <a:ext cx="2659117" cy="268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4400" y="3685699"/>
            <a:ext cx="2659117" cy="268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690" y="1996966"/>
            <a:ext cx="3791310" cy="48610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39109" y="2564523"/>
            <a:ext cx="2320802" cy="218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837942" y="4675386"/>
            <a:ext cx="2021969" cy="369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Community Detection</a:t>
            </a:r>
            <a:endParaRPr lang="en-US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86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26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97" y="86230"/>
            <a:ext cx="2543503" cy="20665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" y="1204086"/>
            <a:ext cx="5310109" cy="31787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89738" y="2683597"/>
            <a:ext cx="1944414" cy="658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682" y="2434566"/>
            <a:ext cx="3747240" cy="44234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63255" y="4511873"/>
            <a:ext cx="2159721" cy="3859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Community Detection</a:t>
            </a:r>
            <a:endParaRPr lang="en-US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40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27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62" y="1200515"/>
            <a:ext cx="5265683" cy="5162659"/>
          </a:xfrm>
          <a:prstGeom prst="rect">
            <a:avLst/>
          </a:prstGeom>
        </p:spPr>
      </p:pic>
      <p:sp>
        <p:nvSpPr>
          <p:cNvPr id="7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Community Detection</a:t>
            </a:r>
            <a:endParaRPr lang="en-US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747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28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18" y="84083"/>
            <a:ext cx="2765782" cy="27116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8490"/>
            <a:ext cx="5864772" cy="55748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30869" y="4427790"/>
            <a:ext cx="1854921" cy="564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Community Detection</a:t>
            </a:r>
            <a:endParaRPr lang="en-US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33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29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18" y="84083"/>
            <a:ext cx="2765782" cy="27116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759"/>
            <a:ext cx="6571272" cy="45509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71449" y="3655281"/>
            <a:ext cx="2081048" cy="3386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Community Detection</a:t>
            </a:r>
            <a:endParaRPr lang="en-US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97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923631" y="2904344"/>
            <a:ext cx="2918012" cy="74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altLang="zh-CN" sz="3600" b="1" dirty="0" smtClean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Background</a:t>
            </a:r>
            <a:endParaRPr sz="1800" b="1" dirty="0">
              <a:latin typeface="+mn-lt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2196551" y="4087475"/>
            <a:ext cx="140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79502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30</a:t>
            </a:fld>
            <a:endParaRPr lang="zh-CN" altLang="en-US"/>
          </a:p>
        </p:txBody>
      </p:sp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227013" y="418355"/>
            <a:ext cx="7303340" cy="535863"/>
          </a:xfrm>
        </p:spPr>
        <p:txBody>
          <a:bodyPr/>
          <a:lstStyle/>
          <a:p>
            <a:r>
              <a:rPr kumimoji="1" lang="en-US" altLang="zh-CN" sz="2800" dirty="0" smtClean="0"/>
              <a:t>Community Detection</a:t>
            </a:r>
            <a:endParaRPr kumimoji="1" lang="zh-CN" altLang="en-US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4" y="3848285"/>
            <a:ext cx="4624550" cy="279521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810"/>
            <a:ext cx="4851564" cy="27934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23339" y="2165131"/>
            <a:ext cx="2683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Edge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Betweenness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Community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686098" y="4708635"/>
            <a:ext cx="2433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Fastgreedy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Community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83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31</a:t>
            </a:fld>
            <a:endParaRPr lang="zh-CN" altLang="en-US"/>
          </a:p>
        </p:txBody>
      </p:sp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227013" y="418355"/>
            <a:ext cx="7303340" cy="535863"/>
          </a:xfrm>
        </p:spPr>
        <p:txBody>
          <a:bodyPr/>
          <a:lstStyle/>
          <a:p>
            <a:r>
              <a:rPr kumimoji="1" lang="en-US" altLang="zh-CN" sz="2800" dirty="0" smtClean="0"/>
              <a:t>Community Detection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3792"/>
            <a:ext cx="8876891" cy="44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32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49" y="3825765"/>
            <a:ext cx="3083678" cy="2670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77" y="819806"/>
            <a:ext cx="3528423" cy="30059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" y="1246915"/>
            <a:ext cx="5081753" cy="4523263"/>
          </a:xfrm>
          <a:prstGeom prst="rect">
            <a:avLst/>
          </a:prstGeom>
        </p:spPr>
      </p:pic>
      <p:sp>
        <p:nvSpPr>
          <p:cNvPr id="8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Community Detection</a:t>
            </a:r>
            <a:endParaRPr lang="en-US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69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  <a:pPr/>
              <a:t>33</a:t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7013" y="1765737"/>
            <a:ext cx="392447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#Black </a:t>
            </a:r>
            <a:r>
              <a:rPr kumimoji="1" lang="en-US" altLang="zh-CN" sz="2000" b="1" dirty="0" smtClean="0"/>
              <a:t>Points</a:t>
            </a:r>
          </a:p>
          <a:p>
            <a:r>
              <a:rPr kumimoji="1" lang="en-US" altLang="zh-CN" dirty="0" smtClean="0"/>
              <a:t>Civil Engineer</a:t>
            </a:r>
          </a:p>
          <a:p>
            <a:r>
              <a:rPr kumimoji="1" lang="en-US" altLang="zh-CN" dirty="0" smtClean="0"/>
              <a:t>Civil Engineer</a:t>
            </a:r>
          </a:p>
          <a:p>
            <a:r>
              <a:rPr kumimoji="1" lang="en-US" altLang="zh-CN" dirty="0" smtClean="0"/>
              <a:t>Civil </a:t>
            </a:r>
            <a:r>
              <a:rPr kumimoji="1" lang="en-US" altLang="zh-CN" dirty="0"/>
              <a:t>Engineering </a:t>
            </a:r>
            <a:r>
              <a:rPr kumimoji="1" lang="en-US" altLang="zh-CN" dirty="0" smtClean="0"/>
              <a:t>Intern</a:t>
            </a:r>
          </a:p>
          <a:p>
            <a:r>
              <a:rPr kumimoji="1" lang="en-US" altLang="zh-CN" dirty="0" smtClean="0"/>
              <a:t>Electrical Engineer</a:t>
            </a:r>
          </a:p>
          <a:p>
            <a:r>
              <a:rPr kumimoji="1" lang="en-US" altLang="zh-CN" dirty="0" smtClean="0"/>
              <a:t>Electrical Engineer</a:t>
            </a:r>
          </a:p>
          <a:p>
            <a:r>
              <a:rPr kumimoji="1" lang="en-US" altLang="zh-CN" dirty="0" smtClean="0"/>
              <a:t>Data </a:t>
            </a:r>
            <a:r>
              <a:rPr kumimoji="1" lang="en-US" altLang="zh-CN" dirty="0" err="1"/>
              <a:t>AnalystOperational</a:t>
            </a:r>
            <a:r>
              <a:rPr kumimoji="1" lang="en-US" altLang="zh-CN" dirty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Strategy </a:t>
            </a:r>
            <a:r>
              <a:rPr kumimoji="1" lang="en-US" altLang="zh-CN" dirty="0"/>
              <a:t>Planner </a:t>
            </a:r>
            <a:endParaRPr kumimoji="1" lang="en-US" altLang="zh-CN" dirty="0" smtClean="0"/>
          </a:p>
          <a:p>
            <a:r>
              <a:rPr kumimoji="1" lang="zh-CN" altLang="en-US" dirty="0" smtClean="0"/>
              <a:t>（</a:t>
            </a:r>
            <a:r>
              <a:rPr kumimoji="1" lang="en-US" altLang="zh-CN" dirty="0"/>
              <a:t>DEPT OF ENVIRONMENT PROTECTION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r>
              <a:rPr kumimoji="1" lang="en-US" altLang="zh-CN" dirty="0" smtClean="0"/>
              <a:t>DEPARTMENT </a:t>
            </a:r>
            <a:r>
              <a:rPr kumimoji="1" lang="en-US" altLang="zh-CN" dirty="0"/>
              <a:t>OF TRANSPORTATION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23034" y="1587062"/>
            <a:ext cx="26773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#Purple </a:t>
            </a:r>
            <a:r>
              <a:rPr kumimoji="1" lang="en-US" altLang="zh-CN" sz="2000" b="1" dirty="0" smtClean="0"/>
              <a:t>Points</a:t>
            </a:r>
          </a:p>
          <a:p>
            <a:r>
              <a:rPr kumimoji="1" lang="en-US" altLang="zh-CN" dirty="0" smtClean="0"/>
              <a:t>College Intern</a:t>
            </a:r>
          </a:p>
          <a:p>
            <a:r>
              <a:rPr kumimoji="1" lang="en-US" altLang="zh-CN" dirty="0" smtClean="0"/>
              <a:t>Summer </a:t>
            </a:r>
            <a:r>
              <a:rPr kumimoji="1" lang="en-US" altLang="zh-CN" dirty="0"/>
              <a:t>College </a:t>
            </a:r>
            <a:r>
              <a:rPr kumimoji="1" lang="en-US" altLang="zh-CN" dirty="0" smtClean="0"/>
              <a:t>Intern</a:t>
            </a:r>
          </a:p>
          <a:p>
            <a:r>
              <a:rPr kumimoji="1" lang="en-US" altLang="zh-CN" dirty="0" smtClean="0"/>
              <a:t>Summer </a:t>
            </a:r>
            <a:r>
              <a:rPr kumimoji="1" lang="en-US" altLang="zh-CN" dirty="0"/>
              <a:t>College </a:t>
            </a:r>
            <a:r>
              <a:rPr kumimoji="1" lang="en-US" altLang="zh-CN" dirty="0" smtClean="0"/>
              <a:t>Intern</a:t>
            </a:r>
          </a:p>
          <a:p>
            <a:r>
              <a:rPr kumimoji="1" lang="en-US" altLang="zh-CN" dirty="0" smtClean="0"/>
              <a:t>BTS </a:t>
            </a:r>
            <a:r>
              <a:rPr kumimoji="1" lang="en-US" altLang="zh-CN" dirty="0"/>
              <a:t>- Business </a:t>
            </a:r>
            <a:r>
              <a:rPr kumimoji="1" lang="en-US" altLang="zh-CN" dirty="0" smtClean="0"/>
              <a:t>Analyst</a:t>
            </a:r>
          </a:p>
          <a:p>
            <a:r>
              <a:rPr kumimoji="1" lang="en-US" altLang="zh-CN" dirty="0" smtClean="0"/>
              <a:t>Graduate </a:t>
            </a:r>
            <a:r>
              <a:rPr kumimoji="1" lang="en-US" altLang="zh-CN" dirty="0"/>
              <a:t>Summer </a:t>
            </a:r>
            <a:r>
              <a:rPr kumimoji="1" lang="en-US" altLang="zh-CN" dirty="0" smtClean="0"/>
              <a:t>Intern</a:t>
            </a:r>
          </a:p>
          <a:p>
            <a:r>
              <a:rPr kumimoji="1" lang="en-US" altLang="zh-CN" dirty="0" smtClean="0"/>
              <a:t>AGENCY COUNSEL</a:t>
            </a:r>
          </a:p>
          <a:p>
            <a:r>
              <a:rPr kumimoji="1" lang="en-US" altLang="zh-CN" dirty="0" smtClean="0"/>
              <a:t>(</a:t>
            </a:r>
            <a:r>
              <a:rPr kumimoji="1" lang="en-US" altLang="zh-CN" dirty="0"/>
              <a:t>DEPARTMENT OF </a:t>
            </a:r>
            <a:r>
              <a:rPr kumimoji="1" lang="en-US" altLang="zh-CN" dirty="0" smtClean="0"/>
              <a:t>FINANCE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623034" y="4104839"/>
            <a:ext cx="25330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/>
              <a:t>#Orange Points</a:t>
            </a:r>
          </a:p>
          <a:p>
            <a:r>
              <a:rPr kumimoji="1" lang="en-US" altLang="zh-CN" dirty="0" smtClean="0"/>
              <a:t>BUYER</a:t>
            </a:r>
          </a:p>
          <a:p>
            <a:r>
              <a:rPr kumimoji="1" lang="en-US" altLang="zh-CN" dirty="0" smtClean="0"/>
              <a:t>Budget Analyst</a:t>
            </a:r>
          </a:p>
          <a:p>
            <a:r>
              <a:rPr kumimoji="1" lang="en-US" altLang="zh-CN" dirty="0" smtClean="0"/>
              <a:t>BUYER</a:t>
            </a:r>
          </a:p>
          <a:p>
            <a:r>
              <a:rPr kumimoji="1" lang="en-US" altLang="zh-CN" dirty="0" smtClean="0"/>
              <a:t>Budget Analyst</a:t>
            </a:r>
          </a:p>
          <a:p>
            <a:r>
              <a:rPr kumimoji="1" lang="en-US" altLang="zh-CN" dirty="0" smtClean="0"/>
              <a:t>Assistant Counsel</a:t>
            </a:r>
          </a:p>
          <a:p>
            <a:r>
              <a:rPr kumimoji="1" lang="en-US" altLang="zh-CN" dirty="0" smtClean="0"/>
              <a:t>Vessel </a:t>
            </a:r>
            <a:r>
              <a:rPr kumimoji="1" lang="en-US" altLang="zh-CN" dirty="0"/>
              <a:t>Construction Manager</a:t>
            </a:r>
            <a:endParaRPr kumimoji="1" lang="zh-CN" altLang="en-US" dirty="0"/>
          </a:p>
        </p:txBody>
      </p:sp>
      <p:sp>
        <p:nvSpPr>
          <p:cNvPr id="8" name="Shape 261"/>
          <p:cNvSpPr txBox="1">
            <a:spLocks/>
          </p:cNvSpPr>
          <p:nvPr/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  <a:defRPr sz="3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2700" dirty="0" smtClean="0">
                <a:latin typeface="+mj-lt"/>
              </a:rPr>
              <a:t>Community Detection</a:t>
            </a:r>
            <a:endParaRPr lang="en-US" sz="2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19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29802" y="5677468"/>
            <a:ext cx="3289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B30838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THANK YOU</a:t>
            </a:r>
            <a:endParaRPr lang="zh-CN" altLang="en-US" sz="4000" dirty="0">
              <a:solidFill>
                <a:srgbClr val="B30838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7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331AA8A8-A50F-458B-81D7-4F7EDB21C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007" y="1392071"/>
            <a:ext cx="4898551" cy="4392891"/>
          </a:xfrm>
        </p:spPr>
        <p:txBody>
          <a:bodyPr/>
          <a:lstStyle/>
          <a:p>
            <a:pPr marL="342900" indent="-342900"/>
            <a:r>
              <a:rPr lang="en-US" sz="2000" b="0" dirty="0">
                <a:latin typeface="+mn-lt"/>
              </a:rPr>
              <a:t>For Job S</a:t>
            </a:r>
            <a:r>
              <a:rPr lang="en-US" altLang="zh-CN" sz="2000" b="0" dirty="0">
                <a:latin typeface="+mn-lt"/>
              </a:rPr>
              <a:t>eekers</a:t>
            </a:r>
          </a:p>
          <a:p>
            <a:pPr>
              <a:buNone/>
            </a:pPr>
            <a:r>
              <a:rPr lang="en-US" sz="2000" b="0" dirty="0">
                <a:latin typeface="+mn-lt"/>
              </a:rPr>
              <a:t>Our </a:t>
            </a:r>
            <a:r>
              <a:rPr lang="en-US" altLang="zh-CN" sz="2000" b="0" dirty="0">
                <a:latin typeface="+mn-lt"/>
              </a:rPr>
              <a:t>work could help them to choose several skills they should learn and to understand which skill is more important than others</a:t>
            </a:r>
          </a:p>
          <a:p>
            <a:pPr>
              <a:buNone/>
            </a:pPr>
            <a:endParaRPr lang="en-US" altLang="zh-CN" sz="2000" b="0" dirty="0">
              <a:latin typeface="+mn-lt"/>
            </a:endParaRPr>
          </a:p>
          <a:p>
            <a:pPr marL="342900" indent="-342900"/>
            <a:r>
              <a:rPr lang="en-US" altLang="zh-CN" sz="2000" b="0" dirty="0">
                <a:latin typeface="+mn-lt"/>
              </a:rPr>
              <a:t>For </a:t>
            </a:r>
            <a:r>
              <a:rPr lang="en-US" altLang="zh-CN" sz="2000" b="0" dirty="0" smtClean="0">
                <a:latin typeface="+mn-lt"/>
              </a:rPr>
              <a:t>Hiring Companies</a:t>
            </a:r>
            <a:endParaRPr lang="en-US" altLang="zh-CN" sz="2000" b="0" dirty="0">
              <a:latin typeface="+mn-lt"/>
            </a:endParaRPr>
          </a:p>
          <a:p>
            <a:pPr>
              <a:buNone/>
            </a:pPr>
            <a:r>
              <a:rPr lang="en-US" altLang="zh-CN" sz="2000" b="0" dirty="0">
                <a:latin typeface="+mn-lt"/>
              </a:rPr>
              <a:t>Our project can assist them in analyzing similarities between their jobs and the jobs from other companies and then they could adjust the strategy to attract the best talented employees.</a:t>
            </a:r>
          </a:p>
        </p:txBody>
      </p:sp>
    </p:spTree>
    <p:extLst>
      <p:ext uri="{BB962C8B-B14F-4D97-AF65-F5344CB8AC3E}">
        <p14:creationId xmlns:p14="http://schemas.microsoft.com/office/powerpoint/2010/main" val="277911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30"/>
          <p:cNvSpPr/>
          <p:nvPr/>
        </p:nvSpPr>
        <p:spPr>
          <a:xfrm>
            <a:off x="292189" y="2272153"/>
            <a:ext cx="3808724" cy="74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Exploratory </a:t>
            </a:r>
            <a:r>
              <a:rPr lang="en-US" altLang="zh-CN" sz="3600" b="1" dirty="0" smtClean="0">
                <a:solidFill>
                  <a:schemeClr val="dk1"/>
                </a:solidFill>
                <a:latin typeface="+mn-lt"/>
                <a:ea typeface="Times New Roman"/>
                <a:cs typeface="Times New Roman"/>
                <a:sym typeface="Times New Roman"/>
              </a:rPr>
              <a:t>Data Analysis</a:t>
            </a:r>
            <a:endParaRPr lang="en-US" altLang="zh-CN" sz="3600" b="1" dirty="0">
              <a:solidFill>
                <a:schemeClr val="dk1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9014649"/>
      </p:ext>
    </p:extLst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zh-C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标题 2">
            <a:extLst>
              <a:ext uri="{FF2B5EF4-FFF2-40B4-BE49-F238E27FC236}">
                <a16:creationId xmlns:a16="http://schemas.microsoft.com/office/drawing/2014/main" xmlns="" id="{E39C98BB-8564-44EE-9961-C4768E7BAF02}"/>
              </a:ext>
            </a:extLst>
          </p:cNvPr>
          <p:cNvSpPr txBox="1">
            <a:spLocks/>
          </p:cNvSpPr>
          <p:nvPr/>
        </p:nvSpPr>
        <p:spPr>
          <a:xfrm>
            <a:off x="-2370448" y="338149"/>
            <a:ext cx="7923213" cy="7809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3600" b="1" dirty="0"/>
              <a:t>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02BB823-6336-465A-A69C-8623A09D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736"/>
            <a:ext cx="9144000" cy="2855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6DA7E3-65E6-4040-8235-B4E55432D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94664"/>
            <a:ext cx="9144000" cy="318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9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altLang="zh-CN" sz="2700" b="0" dirty="0" smtClean="0"/>
              <a:t>Top </a:t>
            </a:r>
            <a:r>
              <a:rPr lang="en-US" altLang="zh-CN" sz="2700" b="0" dirty="0"/>
              <a:t>10 Business Title</a:t>
            </a:r>
            <a:endParaRPr sz="27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BD8B88-DC3E-4800-B3DF-E062DA57A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12"/>
          <a:stretch/>
        </p:blipFill>
        <p:spPr>
          <a:xfrm>
            <a:off x="152543" y="1108357"/>
            <a:ext cx="8839664" cy="4150698"/>
          </a:xfrm>
          <a:prstGeom prst="rect">
            <a:avLst/>
          </a:prstGeom>
        </p:spPr>
      </p:pic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002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altLang="zh-CN" sz="2700" b="0" dirty="0" smtClean="0"/>
              <a:t>Top </a:t>
            </a:r>
            <a:r>
              <a:rPr lang="en-US" altLang="zh-CN" sz="2700" b="0" dirty="0"/>
              <a:t>10 Job Category</a:t>
            </a:r>
            <a:endParaRPr sz="27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4A0225B-1CDD-497E-B9D0-DA57A5DB4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89" y="811310"/>
            <a:ext cx="7406967" cy="5310331"/>
          </a:xfrm>
          <a:prstGeom prst="rect">
            <a:avLst/>
          </a:prstGeom>
        </p:spPr>
      </p:pic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585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207135" y="196778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r>
              <a:rPr lang="en-US" altLang="zh-CN" sz="2700" b="0" dirty="0" smtClean="0"/>
              <a:t>The </a:t>
            </a:r>
            <a:r>
              <a:rPr lang="en-US" altLang="zh-CN" sz="2700" b="0" dirty="0"/>
              <a:t>Comparison of Salary Range</a:t>
            </a:r>
            <a:endParaRPr sz="27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3C2808-51C4-49F0-88A6-1DA2E1D3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xmlns="" id="{A0F9EAE1-7E9C-4599-92CE-303041B5DC82}"/>
              </a:ext>
            </a:extLst>
          </p:cNvPr>
          <p:cNvSpPr txBox="1">
            <a:spLocks/>
          </p:cNvSpPr>
          <p:nvPr/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ct val="25000"/>
            </a:pPr>
            <a:r>
              <a:rPr lang="en-US" altLang="zh-C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lang="zh-CN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89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5088</TotalTime>
  <Words>515</Words>
  <Application>Microsoft Office PowerPoint</Application>
  <PresentationFormat>全屏显示(4:3)</PresentationFormat>
  <Paragraphs>183</Paragraphs>
  <Slides>34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 Unicode MS</vt:lpstr>
      <vt:lpstr>华康俪金黑W8</vt:lpstr>
      <vt:lpstr>华康俪金黑W8(P)</vt:lpstr>
      <vt:lpstr>华文宋体</vt:lpstr>
      <vt:lpstr>宋体</vt:lpstr>
      <vt:lpstr>Arial</vt:lpstr>
      <vt:lpstr>Calibri</vt:lpstr>
      <vt:lpstr>Cambria Math</vt:lpstr>
      <vt:lpstr>Century Gothic</vt:lpstr>
      <vt:lpstr>Times New Roman</vt:lpstr>
      <vt:lpstr>Content - No Photos</vt:lpstr>
      <vt:lpstr>Cover Slides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Top 10 Business Title</vt:lpstr>
      <vt:lpstr>Top 10 Job Category</vt:lpstr>
      <vt:lpstr>The Comparison of Salary Range</vt:lpstr>
      <vt:lpstr>The Comparison of Work Location</vt:lpstr>
      <vt:lpstr>The Comparison of Requirement</vt:lpstr>
      <vt:lpstr>PowerPoint 演示文稿</vt:lpstr>
      <vt:lpstr>Overview</vt:lpstr>
      <vt:lpstr>PowerPoint 演示文稿</vt:lpstr>
      <vt:lpstr>Distance &amp; Diameter</vt:lpstr>
      <vt:lpstr>Cliques vs. K-core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Community Detection</vt:lpstr>
      <vt:lpstr>Community Detection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RUA~吾乃闪耀的知识灯塔</dc:creator>
  <cp:lastModifiedBy>a</cp:lastModifiedBy>
  <cp:revision>330</cp:revision>
  <dcterms:modified xsi:type="dcterms:W3CDTF">2018-05-09T00:44:55Z</dcterms:modified>
</cp:coreProperties>
</file>